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" saveSubsetFonts="1">
  <p:sldMasterIdLst>
    <p:sldMasterId id="2147483660" r:id="rId1"/>
  </p:sldMasterIdLst>
  <p:notesMasterIdLst>
    <p:notesMasterId r:id="rId3"/>
  </p:notesMasterIdLst>
  <p:sldIdLst>
    <p:sldId id="29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hapter 2" id="{30D8DA50-8D51-4E9E-9DBC-E0057C7A4D9A}">
          <p14:sldIdLst>
            <p14:sldId id="299"/>
          </p14:sldIdLst>
        </p14:section>
        <p14:section name="Chapter 2: Pie Chart" id="{CF07B8A2-CF26-42F2-BCAC-08D4387E77AB}">
          <p14:sldIdLst/>
        </p14:section>
        <p14:section name="Chapter 2: Column Graph" id="{6E16D716-0E89-49EB-845F-0D15910956E2}">
          <p14:sldIdLst/>
        </p14:section>
        <p14:section name="Chapter 2: Histogram" id="{9869CA1B-F1C4-455A-9E05-F6DFE116E59C}">
          <p14:sldIdLst/>
        </p14:section>
        <p14:section name="Chapter 2: Line Graph" id="{7FD34AE9-7C6D-4DBE-8AEA-7F678F8746B6}">
          <p14:sldIdLst/>
        </p14:section>
        <p14:section name="Chapter 2: Bar Chart" id="{5C9440B8-AB4B-408A-8B3F-43F513601332}">
          <p14:sldIdLst/>
        </p14:section>
        <p14:section name="Chapter 2: Box and Whiskers" id="{F2A450A8-8ABE-4CC8-AD00-6193B19E3987}">
          <p14:sldIdLst/>
        </p14:section>
        <p14:section name="Chapter 2: Scatter Plot" id="{2D54B22D-4FC8-4B9D-9549-E250C74924AD}">
          <p14:sldIdLst/>
        </p14:section>
        <p14:section name="Chapter 2: Bubble Chart" id="{15704D62-D053-4FC0-9289-2B22E64C5045}">
          <p14:sldIdLst/>
        </p14:section>
        <p14:section name="Chapter 2: Questions" id="{C8B2DF43-131D-4039-9F41-F498A9435375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idy viviana garzon garcia" initials="lvgg" lastIdx="7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750F"/>
    <a:srgbClr val="FF6161"/>
    <a:srgbClr val="FF0000"/>
    <a:srgbClr val="FFFFFF"/>
    <a:srgbClr val="F7DB63"/>
    <a:srgbClr val="D29A23"/>
    <a:srgbClr val="2CAA47"/>
    <a:srgbClr val="4A66BE"/>
    <a:srgbClr val="DA7322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111" autoAdjust="0"/>
    <p:restoredTop sz="70000" autoAdjust="0"/>
  </p:normalViewPr>
  <p:slideViewPr>
    <p:cSldViewPr snapToGrid="0">
      <p:cViewPr varScale="1">
        <p:scale>
          <a:sx n="76" d="100"/>
          <a:sy n="76" d="100"/>
        </p:scale>
        <p:origin x="588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8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omac:Desktop:Vertex%20%20QTrends%202010-1Q2014%20rev%2019MAY20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q797006\Documents\Morningstar%20Strategic%20Advisors\MCC%20Consulting\Metrics%20Training\Metrics%20Foundation%20Course\Metrics%20Training%20work%20space%20for%20graph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q797006\Documents\Morningstar%20Strategic%20Advisors\MCC%20Consulting\Metrics%20Training\Metrics%20Visualization%20Course\Histogram%20-%20basic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q797006\Documents\Morningstar%20Strategic%20Advisors\MCC%20Consulting\Metrics%20Training\Metrics%20Foundation%20Course\Metrics%20Training%20work%20space%20for%20graph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q797006\Documents\Morningstar%20Strategic%20Advisors\MCC%20Consulting\Metrics%20Training\Metrics%20Foundation%20Course\Metrics%20Training%20work%20space%20for%20graph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q797006\Documents\Morningstar%20Strategic%20Advisors\MCC%20Consulting\Metrics%20Training\Metrics%20Foundation%20Course\Metrics%20Training%20work%20space%20for%20graphs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q797006\Documents\Morningstar%20Strategic%20Advisors\MCC%20Consulting\Metrics%20Training\Metrics%20Visualization%20Course\Scatter%20Plot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q797006\Documents\Morningstar%20Strategic%20Advisors\MCC%20Consulting\Metrics%20Training\Metrics%20Foundation%20Course\Metrics%20Training%20work%20space%20for%20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0578109942694E-2"/>
          <c:y val="0"/>
          <c:w val="0.84210962101312403"/>
          <c:h val="0.94069611176461099"/>
        </c:manualLayout>
      </c:layout>
      <c:pieChart>
        <c:varyColors val="1"/>
        <c:ser>
          <c:idx val="0"/>
          <c:order val="0"/>
          <c:spPr>
            <a:effectLst/>
          </c:spPr>
          <c:dPt>
            <c:idx val="4"/>
            <c:bubble3D val="0"/>
            <c:spPr>
              <a:gradFill flip="none" rotWithShape="1">
                <a:gsLst>
                  <a:gs pos="0">
                    <a:srgbClr val="F7DB63"/>
                  </a:gs>
                  <a:gs pos="50000">
                    <a:srgbClr val="DFDA00"/>
                  </a:gs>
                  <a:gs pos="100000">
                    <a:srgbClr val="EEECE1">
                      <a:lumMod val="75000"/>
                    </a:srgbClr>
                  </a:gs>
                </a:gsLst>
                <a:lin ang="8100000" scaled="1"/>
                <a:tileRect/>
              </a:gradFill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9A7-4AC5-9838-6371F87F0830}"/>
              </c:ext>
            </c:extLst>
          </c:dPt>
          <c:cat>
            <c:strRef>
              <c:f>Feuil3!$A$2:$A$6</c:f>
              <c:strCache>
                <c:ptCount val="5"/>
                <c:pt idx="0">
                  <c:v>VX11-509-102</c:v>
                </c:pt>
                <c:pt idx="1">
                  <c:v>VX09-809-102</c:v>
                </c:pt>
                <c:pt idx="2">
                  <c:v>VX12-809-103</c:v>
                </c:pt>
                <c:pt idx="3">
                  <c:v>VX12-809-104</c:v>
                </c:pt>
                <c:pt idx="4">
                  <c:v>VX12-770-112</c:v>
                </c:pt>
              </c:strCache>
            </c:strRef>
          </c:cat>
          <c:val>
            <c:numRef>
              <c:f>Feuil3!$B$2:$B$6</c:f>
              <c:numCache>
                <c:formatCode>General</c:formatCode>
                <c:ptCount val="5"/>
                <c:pt idx="0">
                  <c:v>6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9A7-4AC5-9838-6371F87F08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312250899242101"/>
          <c:y val="0.16146211502657101"/>
          <c:w val="0.73375498201515699"/>
          <c:h val="0.71295623995276203"/>
        </c:manualLayout>
      </c:layout>
      <c:barChart>
        <c:barDir val="col"/>
        <c:grouping val="clustered"/>
        <c:varyColors val="1"/>
        <c:ser>
          <c:idx val="0"/>
          <c:order val="0"/>
          <c:spPr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AC0000"/>
              </a:solidFill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9E67-45D9-A03B-52B48BC9C48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E67-45D9-A03B-52B48BC9C481}"/>
              </c:ext>
            </c:extLst>
          </c:dPt>
          <c:dPt>
            <c:idx val="3"/>
            <c:invertIfNegative val="0"/>
            <c:bubble3D val="0"/>
            <c:spPr>
              <a:solidFill>
                <a:srgbClr val="7030A0"/>
              </a:solidFill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564D-4C81-A1DD-FC9198EE5BC1}"/>
              </c:ext>
            </c:extLst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E33C-4FC5-912B-16B918074BAC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/>
              </a:solidFill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33C-4FC5-912B-16B918074BAC}"/>
              </c:ext>
            </c:extLst>
          </c:dPt>
          <c:val>
            <c:numRef>
              <c:f>Sheet2!$B$22:$G$22</c:f>
              <c:numCache>
                <c:formatCode>0%</c:formatCode>
                <c:ptCount val="6"/>
                <c:pt idx="0">
                  <c:v>0.77</c:v>
                </c:pt>
                <c:pt idx="1">
                  <c:v>0.84</c:v>
                </c:pt>
                <c:pt idx="2">
                  <c:v>0.94</c:v>
                </c:pt>
                <c:pt idx="3">
                  <c:v>0.72</c:v>
                </c:pt>
                <c:pt idx="4">
                  <c:v>0.95</c:v>
                </c:pt>
                <c:pt idx="5">
                  <c:v>0.76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35A-4F18-AEE6-FF2683B324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overlap val="-33"/>
        <c:axId val="126539264"/>
        <c:axId val="126540800"/>
      </c:barChart>
      <c:catAx>
        <c:axId val="126539264"/>
        <c:scaling>
          <c:orientation val="minMax"/>
        </c:scaling>
        <c:delete val="1"/>
        <c:axPos val="b"/>
        <c:majorTickMark val="out"/>
        <c:minorTickMark val="none"/>
        <c:tickLblPos val="none"/>
        <c:crossAx val="126540800"/>
        <c:crosses val="autoZero"/>
        <c:auto val="1"/>
        <c:lblAlgn val="ctr"/>
        <c:lblOffset val="100"/>
        <c:noMultiLvlLbl val="0"/>
      </c:catAx>
      <c:valAx>
        <c:axId val="126540800"/>
        <c:scaling>
          <c:orientation val="minMax"/>
          <c:max val="1"/>
          <c:min val="0"/>
        </c:scaling>
        <c:delete val="1"/>
        <c:axPos val="l"/>
        <c:majorGridlines>
          <c:spPr>
            <a:ln>
              <a:solidFill>
                <a:prstClr val="white"/>
              </a:solidFill>
            </a:ln>
          </c:spPr>
        </c:majorGridlines>
        <c:numFmt formatCode="0%" sourceLinked="1"/>
        <c:majorTickMark val="out"/>
        <c:minorTickMark val="none"/>
        <c:tickLblPos val="none"/>
        <c:crossAx val="126539264"/>
        <c:crosses val="autoZero"/>
        <c:crossBetween val="between"/>
        <c:majorUnit val="0.2"/>
      </c:valAx>
    </c:plotArea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784842179602601"/>
          <c:y val="0.124796626420106"/>
          <c:w val="0.74430315640794698"/>
          <c:h val="0.75040674715978894"/>
        </c:manualLayout>
      </c:layout>
      <c:barChart>
        <c:barDir val="col"/>
        <c:grouping val="clustered"/>
        <c:varyColors val="0"/>
        <c:ser>
          <c:idx val="0"/>
          <c:order val="0"/>
          <c:tx>
            <c:v>Frequency</c:v>
          </c:tx>
          <c:spPr>
            <a:effectLst/>
          </c:spPr>
          <c:invertIfNegative val="0"/>
          <c:trendline>
            <c:trendlineType val="poly"/>
            <c:order val="2"/>
            <c:dispRSqr val="0"/>
            <c:dispEq val="0"/>
          </c:trendline>
          <c:cat>
            <c:strRef>
              <c:f>Sheet1!$A$2:$A$7</c:f>
              <c:strCache>
                <c:ptCount val="6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More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6</c:v>
                </c:pt>
                <c:pt idx="2">
                  <c:v>8</c:v>
                </c:pt>
                <c:pt idx="3">
                  <c:v>6</c:v>
                </c:pt>
                <c:pt idx="4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532-49ED-9F1C-466C56E382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2"/>
        <c:axId val="127032704"/>
        <c:axId val="127034496"/>
      </c:barChart>
      <c:catAx>
        <c:axId val="12703270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127034496"/>
        <c:crosses val="autoZero"/>
        <c:auto val="1"/>
        <c:lblAlgn val="ctr"/>
        <c:lblOffset val="100"/>
        <c:noMultiLvlLbl val="0"/>
      </c:catAx>
      <c:valAx>
        <c:axId val="1270344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27032704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870855658538"/>
          <c:y val="0"/>
          <c:w val="0.74258288682924001"/>
          <c:h val="0.87654320987654299"/>
        </c:manualLayout>
      </c:layout>
      <c:lineChart>
        <c:grouping val="standard"/>
        <c:varyColors val="0"/>
        <c:ser>
          <c:idx val="0"/>
          <c:order val="0"/>
          <c:spPr>
            <a:ln w="38100">
              <a:solidFill>
                <a:srgbClr val="C00000"/>
              </a:solidFill>
            </a:ln>
            <a:effectLst/>
          </c:spPr>
          <c:marker>
            <c:symbol val="none"/>
          </c:marker>
          <c:val>
            <c:numRef>
              <c:f>Sheet2!$R$23:$AH$23</c:f>
              <c:numCache>
                <c:formatCode>0%</c:formatCode>
                <c:ptCount val="17"/>
                <c:pt idx="0">
                  <c:v>0.47</c:v>
                </c:pt>
                <c:pt idx="1">
                  <c:v>0.64</c:v>
                </c:pt>
                <c:pt idx="2">
                  <c:v>0.74</c:v>
                </c:pt>
                <c:pt idx="3">
                  <c:v>0.72</c:v>
                </c:pt>
                <c:pt idx="4">
                  <c:v>0.95</c:v>
                </c:pt>
                <c:pt idx="5">
                  <c:v>0.76</c:v>
                </c:pt>
                <c:pt idx="6">
                  <c:v>0.77</c:v>
                </c:pt>
                <c:pt idx="7">
                  <c:v>0.84</c:v>
                </c:pt>
                <c:pt idx="8">
                  <c:v>0.64</c:v>
                </c:pt>
                <c:pt idx="9">
                  <c:v>0.72</c:v>
                </c:pt>
                <c:pt idx="10">
                  <c:v>0.61</c:v>
                </c:pt>
                <c:pt idx="11">
                  <c:v>0.76</c:v>
                </c:pt>
                <c:pt idx="12">
                  <c:v>0.72</c:v>
                </c:pt>
                <c:pt idx="13">
                  <c:v>0.95</c:v>
                </c:pt>
                <c:pt idx="14">
                  <c:v>0.76</c:v>
                </c:pt>
                <c:pt idx="15">
                  <c:v>0.77</c:v>
                </c:pt>
                <c:pt idx="16">
                  <c:v>0.84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61E-4AB4-95A8-72FA53EC51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070976"/>
        <c:axId val="127072512"/>
      </c:lineChart>
      <c:catAx>
        <c:axId val="127070976"/>
        <c:scaling>
          <c:orientation val="minMax"/>
        </c:scaling>
        <c:delete val="1"/>
        <c:axPos val="b"/>
        <c:majorTickMark val="out"/>
        <c:minorTickMark val="none"/>
        <c:tickLblPos val="none"/>
        <c:crossAx val="127072512"/>
        <c:crosses val="autoZero"/>
        <c:auto val="1"/>
        <c:lblAlgn val="ctr"/>
        <c:lblOffset val="100"/>
        <c:noMultiLvlLbl val="0"/>
      </c:catAx>
      <c:valAx>
        <c:axId val="127072512"/>
        <c:scaling>
          <c:orientation val="minMax"/>
          <c:max val="1.2"/>
          <c:min val="0.4"/>
        </c:scaling>
        <c:delete val="1"/>
        <c:axPos val="l"/>
        <c:majorGridlines>
          <c:spPr>
            <a:ln>
              <a:solidFill>
                <a:prstClr val="white"/>
              </a:solidFill>
            </a:ln>
          </c:spPr>
        </c:majorGridlines>
        <c:numFmt formatCode="0%" sourceLinked="1"/>
        <c:majorTickMark val="out"/>
        <c:minorTickMark val="none"/>
        <c:tickLblPos val="none"/>
        <c:crossAx val="127070976"/>
        <c:crosses val="autoZero"/>
        <c:crossBetween val="between"/>
        <c:majorUnit val="0.2"/>
      </c:valAx>
    </c:plotArea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047433069671399"/>
          <c:y val="0.105787051498303"/>
          <c:w val="0.73905133860657202"/>
          <c:h val="0.77079472175367703"/>
        </c:manualLayout>
      </c:layout>
      <c:barChart>
        <c:barDir val="bar"/>
        <c:grouping val="clustered"/>
        <c:varyColors val="1"/>
        <c:ser>
          <c:idx val="0"/>
          <c:order val="0"/>
          <c:spPr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64A-449C-AC09-B03C7B62A386}"/>
              </c:ext>
            </c:extLst>
          </c:dPt>
          <c:dPt>
            <c:idx val="1"/>
            <c:invertIfNegative val="0"/>
            <c:bubble3D val="0"/>
            <c:spPr>
              <a:solidFill>
                <a:srgbClr val="C80000"/>
              </a:solidFill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264A-449C-AC09-B03C7B62A38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64A-449C-AC09-B03C7B62A386}"/>
              </c:ext>
            </c:extLst>
          </c:dPt>
          <c:dPt>
            <c:idx val="3"/>
            <c:invertIfNegative val="0"/>
            <c:bubble3D val="0"/>
            <c:spPr>
              <a:solidFill>
                <a:srgbClr val="7030A0"/>
              </a:solidFill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64A-449C-AC09-B03C7B62A386}"/>
              </c:ext>
            </c:extLst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0422-4B4C-93F4-85FDB48F2508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/>
              </a:solidFill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422-4B4C-93F4-85FDB48F2508}"/>
              </c:ext>
            </c:extLst>
          </c:dPt>
          <c:val>
            <c:numRef>
              <c:f>Sheet2!$B$22:$G$22</c:f>
              <c:numCache>
                <c:formatCode>0%</c:formatCode>
                <c:ptCount val="6"/>
                <c:pt idx="0">
                  <c:v>0.77</c:v>
                </c:pt>
                <c:pt idx="1">
                  <c:v>0.84</c:v>
                </c:pt>
                <c:pt idx="2">
                  <c:v>0.94</c:v>
                </c:pt>
                <c:pt idx="3">
                  <c:v>0.72</c:v>
                </c:pt>
                <c:pt idx="4">
                  <c:v>0.95</c:v>
                </c:pt>
                <c:pt idx="5">
                  <c:v>0.76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399-45AB-A9F1-77A3178D27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7"/>
        <c:axId val="126777984"/>
        <c:axId val="126779776"/>
      </c:barChart>
      <c:catAx>
        <c:axId val="126777984"/>
        <c:scaling>
          <c:orientation val="minMax"/>
        </c:scaling>
        <c:delete val="1"/>
        <c:axPos val="l"/>
        <c:majorTickMark val="out"/>
        <c:minorTickMark val="none"/>
        <c:tickLblPos val="none"/>
        <c:crossAx val="126779776"/>
        <c:crosses val="autoZero"/>
        <c:auto val="1"/>
        <c:lblAlgn val="ctr"/>
        <c:lblOffset val="100"/>
        <c:noMultiLvlLbl val="0"/>
      </c:catAx>
      <c:valAx>
        <c:axId val="126779776"/>
        <c:scaling>
          <c:orientation val="minMax"/>
          <c:max val="1"/>
          <c:min val="0"/>
        </c:scaling>
        <c:delete val="1"/>
        <c:axPos val="b"/>
        <c:majorGridlines>
          <c:spPr>
            <a:ln>
              <a:solidFill>
                <a:schemeClr val="bg1"/>
              </a:solidFill>
            </a:ln>
          </c:spPr>
        </c:majorGridlines>
        <c:numFmt formatCode="0%" sourceLinked="1"/>
        <c:majorTickMark val="out"/>
        <c:minorTickMark val="none"/>
        <c:tickLblPos val="none"/>
        <c:crossAx val="126777984"/>
        <c:crosses val="autoZero"/>
        <c:crossBetween val="between"/>
        <c:majorUnit val="0.2"/>
      </c:valAx>
    </c:plotArea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47433069671399"/>
          <c:y val="0.100522134657446"/>
          <c:w val="0.73905133860657202"/>
          <c:h val="0.89947786534255403"/>
        </c:manualLayout>
      </c:layout>
      <c:barChart>
        <c:barDir val="col"/>
        <c:grouping val="stacked"/>
        <c:varyColors val="0"/>
        <c:ser>
          <c:idx val="0"/>
          <c:order val="0"/>
          <c:spPr>
            <a:noFill/>
          </c:spPr>
          <c:invertIfNegative val="0"/>
          <c:errBars>
            <c:errBarType val="minus"/>
            <c:errValType val="cust"/>
            <c:noEndCap val="0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[2]BoxPlot!$B$42:$G$42</c:f>
                <c:numCache>
                  <c:formatCode>General</c:formatCode>
                  <c:ptCount val="6"/>
                  <c:pt idx="0">
                    <c:v>0.1</c:v>
                  </c:pt>
                  <c:pt idx="1">
                    <c:v>0.26</c:v>
                  </c:pt>
                  <c:pt idx="2">
                    <c:v>0.2</c:v>
                  </c:pt>
                  <c:pt idx="3">
                    <c:v>0.25</c:v>
                  </c:pt>
                  <c:pt idx="4">
                    <c:v>0.1</c:v>
                  </c:pt>
                  <c:pt idx="5">
                    <c:v>0.32000000000000101</c:v>
                  </c:pt>
                </c:numCache>
              </c:numRef>
            </c:minus>
          </c:errBars>
          <c:cat>
            <c:strRef>
              <c:f>[2]BoxPlot!$B$30:$G$30</c:f>
              <c:strCache>
                <c:ptCount val="6"/>
                <c:pt idx="0">
                  <c:v>Asia-Pac</c:v>
                </c:pt>
                <c:pt idx="1">
                  <c:v>East Europe</c:v>
                </c:pt>
                <c:pt idx="2">
                  <c:v>Middle East</c:v>
                </c:pt>
                <c:pt idx="3">
                  <c:v>North America</c:v>
                </c:pt>
                <c:pt idx="4">
                  <c:v>South America</c:v>
                </c:pt>
                <c:pt idx="5">
                  <c:v>West Europe</c:v>
                </c:pt>
              </c:strCache>
            </c:strRef>
          </c:cat>
          <c:val>
            <c:numRef>
              <c:f>[2]BoxPlot!$B$37:$G$37</c:f>
              <c:numCache>
                <c:formatCode>0%</c:formatCode>
                <c:ptCount val="6"/>
                <c:pt idx="0">
                  <c:v>0.750000000000001</c:v>
                </c:pt>
                <c:pt idx="1">
                  <c:v>0.71000000000000096</c:v>
                </c:pt>
                <c:pt idx="2">
                  <c:v>0.5</c:v>
                </c:pt>
                <c:pt idx="3">
                  <c:v>0.750000000000001</c:v>
                </c:pt>
                <c:pt idx="4">
                  <c:v>0.5</c:v>
                </c:pt>
                <c:pt idx="5">
                  <c:v>0.72000000000000097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F4-4BDC-9465-C599C537B73E}"/>
            </c:ext>
          </c:extLst>
        </c:ser>
        <c:ser>
          <c:idx val="1"/>
          <c:order val="1"/>
          <c:spPr>
            <a:solidFill>
              <a:srgbClr val="70AD47">
                <a:lumMod val="40000"/>
                <a:lumOff val="60000"/>
              </a:srgbClr>
            </a:solidFill>
            <a:ln w="22225">
              <a:solidFill>
                <a:srgbClr val="00B050"/>
              </a:solidFill>
            </a:ln>
          </c:spPr>
          <c:invertIfNegative val="0"/>
          <c:cat>
            <c:strRef>
              <c:f>[2]BoxPlot!$B$30:$G$30</c:f>
              <c:strCache>
                <c:ptCount val="6"/>
                <c:pt idx="0">
                  <c:v>Asia-Pac</c:v>
                </c:pt>
                <c:pt idx="1">
                  <c:v>East Europe</c:v>
                </c:pt>
                <c:pt idx="2">
                  <c:v>Middle East</c:v>
                </c:pt>
                <c:pt idx="3">
                  <c:v>North America</c:v>
                </c:pt>
                <c:pt idx="4">
                  <c:v>South America</c:v>
                </c:pt>
                <c:pt idx="5">
                  <c:v>West Europe</c:v>
                </c:pt>
              </c:strCache>
            </c:strRef>
          </c:cat>
          <c:val>
            <c:numRef>
              <c:f>[2]BoxPlot!$B$38:$G$38</c:f>
              <c:numCache>
                <c:formatCode>0%</c:formatCode>
                <c:ptCount val="6"/>
                <c:pt idx="0">
                  <c:v>0.02</c:v>
                </c:pt>
                <c:pt idx="1">
                  <c:v>8.0000000000000099E-2</c:v>
                </c:pt>
                <c:pt idx="2">
                  <c:v>0.19</c:v>
                </c:pt>
                <c:pt idx="3">
                  <c:v>0.13</c:v>
                </c:pt>
                <c:pt idx="4">
                  <c:v>0.08</c:v>
                </c:pt>
                <c:pt idx="5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F4-4BDC-9465-C599C537B73E}"/>
            </c:ext>
          </c:extLst>
        </c:ser>
        <c:ser>
          <c:idx val="2"/>
          <c:order val="2"/>
          <c:spPr>
            <a:solidFill>
              <a:schemeClr val="accent3">
                <a:lumMod val="40000"/>
                <a:lumOff val="60000"/>
              </a:schemeClr>
            </a:solidFill>
            <a:ln w="22225">
              <a:solidFill>
                <a:srgbClr val="00B050"/>
              </a:solidFill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[2]BoxPlot!$B$41:$G$41</c:f>
                <c:numCache>
                  <c:formatCode>General</c:formatCode>
                  <c:ptCount val="6"/>
                  <c:pt idx="0">
                    <c:v>0.06</c:v>
                  </c:pt>
                  <c:pt idx="1">
                    <c:v>4.9999999999999899E-2</c:v>
                  </c:pt>
                  <c:pt idx="2">
                    <c:v>4.0000000000000098E-2</c:v>
                  </c:pt>
                  <c:pt idx="3">
                    <c:v>6.0000000000000102E-2</c:v>
                  </c:pt>
                  <c:pt idx="4">
                    <c:v>0.12</c:v>
                  </c:pt>
                  <c:pt idx="5">
                    <c:v>0.03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[2]BoxPlot!$B$30:$G$30</c:f>
              <c:strCache>
                <c:ptCount val="6"/>
                <c:pt idx="0">
                  <c:v>Asia-Pac</c:v>
                </c:pt>
                <c:pt idx="1">
                  <c:v>East Europe</c:v>
                </c:pt>
                <c:pt idx="2">
                  <c:v>Middle East</c:v>
                </c:pt>
                <c:pt idx="3">
                  <c:v>North America</c:v>
                </c:pt>
                <c:pt idx="4">
                  <c:v>South America</c:v>
                </c:pt>
                <c:pt idx="5">
                  <c:v>West Europe</c:v>
                </c:pt>
              </c:strCache>
            </c:strRef>
          </c:cat>
          <c:val>
            <c:numRef>
              <c:f>[2]BoxPlot!$B$39:$G$39</c:f>
              <c:numCache>
                <c:formatCode>0%</c:formatCode>
                <c:ptCount val="6"/>
                <c:pt idx="0">
                  <c:v>0.11</c:v>
                </c:pt>
                <c:pt idx="1">
                  <c:v>0.11</c:v>
                </c:pt>
                <c:pt idx="2">
                  <c:v>0.13</c:v>
                </c:pt>
                <c:pt idx="3">
                  <c:v>0.06</c:v>
                </c:pt>
                <c:pt idx="4">
                  <c:v>7.0000000000000104E-2</c:v>
                </c:pt>
                <c:pt idx="5">
                  <c:v>4.9999999999999899E-2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AF4-4BDC-9465-C599C537B7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6807040"/>
        <c:axId val="126821120"/>
      </c:barChart>
      <c:catAx>
        <c:axId val="12680704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126821120"/>
        <c:crosses val="autoZero"/>
        <c:auto val="1"/>
        <c:lblAlgn val="ctr"/>
        <c:lblOffset val="100"/>
        <c:noMultiLvlLbl val="0"/>
      </c:catAx>
      <c:valAx>
        <c:axId val="126821120"/>
        <c:scaling>
          <c:orientation val="minMax"/>
          <c:max val="1"/>
          <c:min val="0.2"/>
        </c:scaling>
        <c:delete val="1"/>
        <c:axPos val="l"/>
        <c:majorGridlines>
          <c:spPr>
            <a:ln>
              <a:solidFill>
                <a:prstClr val="white"/>
              </a:solidFill>
            </a:ln>
          </c:spPr>
        </c:majorGridlines>
        <c:numFmt formatCode="0%" sourceLinked="1"/>
        <c:majorTickMark val="out"/>
        <c:minorTickMark val="none"/>
        <c:tickLblPos val="none"/>
        <c:crossAx val="126807040"/>
        <c:crosses val="autoZero"/>
        <c:crossBetween val="between"/>
        <c:majorUnit val="0.2"/>
      </c:valAx>
    </c:plotArea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953323432958796E-2"/>
          <c:y val="0.151026664200206"/>
          <c:w val="0.78011409827498901"/>
          <c:h val="0.69794667159958801"/>
        </c:manualLayout>
      </c:layout>
      <c:scatterChart>
        <c:scatterStyle val="lineMarker"/>
        <c:varyColors val="0"/>
        <c:ser>
          <c:idx val="0"/>
          <c:order val="0"/>
          <c:spPr>
            <a:ln w="28575" cap="rnd" cmpd="sng" algn="ctr">
              <a:noFill/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6350" cap="flat" cmpd="sng" algn="ctr">
                <a:solidFill>
                  <a:schemeClr val="accent1"/>
                </a:solidFill>
                <a:prstDash val="solid"/>
                <a:round/>
              </a:ln>
              <a:effectLst/>
            </c:spPr>
          </c:marker>
          <c:xVal>
            <c:numRef>
              <c:f>Sheet3!$A$41:$A$51</c:f>
              <c:numCache>
                <c:formatCode>General</c:formatCode>
                <c:ptCount val="11"/>
                <c:pt idx="0">
                  <c:v>45</c:v>
                </c:pt>
                <c:pt idx="1">
                  <c:v>55</c:v>
                </c:pt>
                <c:pt idx="2">
                  <c:v>58</c:v>
                </c:pt>
                <c:pt idx="3">
                  <c:v>67</c:v>
                </c:pt>
                <c:pt idx="4">
                  <c:v>74</c:v>
                </c:pt>
                <c:pt idx="5">
                  <c:v>77</c:v>
                </c:pt>
                <c:pt idx="6">
                  <c:v>78</c:v>
                </c:pt>
                <c:pt idx="7">
                  <c:v>84</c:v>
                </c:pt>
                <c:pt idx="8">
                  <c:v>89</c:v>
                </c:pt>
                <c:pt idx="9">
                  <c:v>93</c:v>
                </c:pt>
                <c:pt idx="10">
                  <c:v>94</c:v>
                </c:pt>
              </c:numCache>
            </c:numRef>
          </c:xVal>
          <c:yVal>
            <c:numRef>
              <c:f>Sheet3!$B$41:$B$51</c:f>
              <c:numCache>
                <c:formatCode>General</c:formatCode>
                <c:ptCount val="11"/>
                <c:pt idx="0">
                  <c:v>33</c:v>
                </c:pt>
                <c:pt idx="1">
                  <c:v>25</c:v>
                </c:pt>
                <c:pt idx="2">
                  <c:v>33</c:v>
                </c:pt>
                <c:pt idx="3">
                  <c:v>36</c:v>
                </c:pt>
                <c:pt idx="4">
                  <c:v>44</c:v>
                </c:pt>
                <c:pt idx="5">
                  <c:v>42</c:v>
                </c:pt>
                <c:pt idx="6">
                  <c:v>47</c:v>
                </c:pt>
                <c:pt idx="7">
                  <c:v>52</c:v>
                </c:pt>
                <c:pt idx="8">
                  <c:v>50</c:v>
                </c:pt>
                <c:pt idx="9">
                  <c:v>63</c:v>
                </c:pt>
                <c:pt idx="10">
                  <c:v>65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09B-411D-9667-72BAFE4B3F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6832000"/>
        <c:axId val="126842368"/>
      </c:scatterChart>
      <c:valAx>
        <c:axId val="126832000"/>
        <c:scaling>
          <c:orientation val="minMax"/>
          <c:max val="100"/>
          <c:min val="20"/>
        </c:scaling>
        <c:delete val="1"/>
        <c:axPos val="b"/>
        <c:numFmt formatCode="General" sourceLinked="1"/>
        <c:majorTickMark val="out"/>
        <c:minorTickMark val="none"/>
        <c:tickLblPos val="none"/>
        <c:crossAx val="126842368"/>
        <c:crosses val="autoZero"/>
        <c:crossBetween val="midCat"/>
        <c:majorUnit val="20"/>
      </c:valAx>
      <c:valAx>
        <c:axId val="126842368"/>
        <c:scaling>
          <c:orientation val="minMax"/>
          <c:max val="70"/>
          <c:min val="20"/>
        </c:scaling>
        <c:delete val="1"/>
        <c:axPos val="l"/>
        <c:majorGridlines>
          <c:spPr>
            <a:ln w="6350" cap="flat" cmpd="sng" algn="ctr">
              <a:solidFill>
                <a:prstClr val="white"/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crossAx val="126832000"/>
        <c:crosses val="autoZero"/>
        <c:crossBetween val="midCat"/>
        <c:majorUnit val="10"/>
      </c:valAx>
      <c:spPr>
        <a:solidFill>
          <a:prstClr val="white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prstClr val="white"/>
    </a:solidFill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01049884429168"/>
          <c:w val="1"/>
          <c:h val="0.76421693633194199"/>
        </c:manualLayout>
      </c:layout>
      <c:bubbleChart>
        <c:varyColors val="0"/>
        <c:ser>
          <c:idx val="0"/>
          <c:order val="0"/>
          <c:tx>
            <c:strRef>
              <c:f>Sheet3!$D$60:$H$60</c:f>
              <c:strCache>
                <c:ptCount val="1"/>
                <c:pt idx="0">
                  <c:v>2013 2014 2015 2016 2017*</c:v>
                </c:pt>
              </c:strCache>
            </c:strRef>
          </c:tx>
          <c:spPr>
            <a:gradFill flip="none" rotWithShape="1">
              <a:gsLst>
                <a:gs pos="0">
                  <a:srgbClr val="0000CC"/>
                </a:gs>
                <a:gs pos="50000">
                  <a:srgbClr val="7575FF"/>
                </a:gs>
                <a:gs pos="100000">
                  <a:schemeClr val="bg1"/>
                </a:gs>
              </a:gsLst>
              <a:lin ang="16200000" scaled="1"/>
              <a:tileRect/>
            </a:gradFill>
            <a:effectLst/>
            <a:scene3d>
              <a:camera prst="orthographicFront"/>
              <a:lightRig rig="threePt" dir="t"/>
            </a:scene3d>
            <a:sp3d/>
          </c:spPr>
          <c:invertIfNegative val="0"/>
          <c:xVal>
            <c:numRef>
              <c:f>Sheet3!$D$55:$D$59</c:f>
              <c:numCache>
                <c:formatCode>General</c:formatCode>
                <c:ptCount val="5"/>
                <c:pt idx="0">
                  <c:v>0.31</c:v>
                </c:pt>
                <c:pt idx="1">
                  <c:v>0.24</c:v>
                </c:pt>
                <c:pt idx="2">
                  <c:v>0.2</c:v>
                </c:pt>
                <c:pt idx="3">
                  <c:v>0.17</c:v>
                </c:pt>
                <c:pt idx="4">
                  <c:v>0.08</c:v>
                </c:pt>
              </c:numCache>
            </c:numRef>
          </c:xVal>
          <c:yVal>
            <c:numRef>
              <c:f>Sheet3!$D$59:$H$59</c:f>
              <c:numCache>
                <c:formatCode>General</c:formatCode>
                <c:ptCount val="5"/>
                <c:pt idx="0">
                  <c:v>0.08</c:v>
                </c:pt>
                <c:pt idx="1">
                  <c:v>7.0000000000000007E-2</c:v>
                </c:pt>
                <c:pt idx="2">
                  <c:v>0.08</c:v>
                </c:pt>
                <c:pt idx="3">
                  <c:v>0.05</c:v>
                </c:pt>
                <c:pt idx="4">
                  <c:v>7.0000000000000007E-2</c:v>
                </c:pt>
              </c:numCache>
            </c:numRef>
          </c:yVal>
          <c:bubbleSize>
            <c:numRef>
              <c:f>Sheet3!$F$55:$F$59</c:f>
              <c:numCache>
                <c:formatCode>General</c:formatCode>
                <c:ptCount val="5"/>
                <c:pt idx="0">
                  <c:v>0.3</c:v>
                </c:pt>
                <c:pt idx="1">
                  <c:v>0.18</c:v>
                </c:pt>
                <c:pt idx="2">
                  <c:v>0.2</c:v>
                </c:pt>
                <c:pt idx="3">
                  <c:v>0.24</c:v>
                </c:pt>
                <c:pt idx="4">
                  <c:v>0.08</c:v>
                </c:pt>
              </c:numCache>
            </c:numRef>
          </c:bubbleSize>
          <c:bubble3D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735-42C7-9A90-13C5609EF6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20"/>
        <c:showNegBubbles val="0"/>
        <c:axId val="126875520"/>
        <c:axId val="126877056"/>
      </c:bubbleChart>
      <c:valAx>
        <c:axId val="1268755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26877056"/>
        <c:crosses val="autoZero"/>
        <c:crossBetween val="midCat"/>
      </c:valAx>
      <c:valAx>
        <c:axId val="126877056"/>
        <c:scaling>
          <c:orientation val="minMax"/>
          <c:min val="0.03"/>
        </c:scaling>
        <c:delete val="1"/>
        <c:axPos val="l"/>
        <c:majorGridlines>
          <c:spPr>
            <a:ln>
              <a:solidFill>
                <a:prstClr val="white"/>
              </a:solidFill>
            </a:ln>
          </c:spPr>
        </c:majorGridlines>
        <c:numFmt formatCode="General" sourceLinked="1"/>
        <c:majorTickMark val="out"/>
        <c:minorTickMark val="none"/>
        <c:tickLblPos val="none"/>
        <c:crossAx val="126875520"/>
        <c:crosses val="autoZero"/>
        <c:crossBetween val="midCat"/>
      </c:valAx>
    </c:plotArea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B77BD-9F82-4F32-A419-CE23DEBA1048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5AAB6-AC92-4C6E-A6E2-C5463DEC8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3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[Kevin]: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purpose of any chart is to demonstrate relationships more quickly and clearly than using the numbers alone.  We’ll focus on the effective use of the chart – when it’s best to use it and when it is advised against using it. 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tend to use the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terms “chart” and “graph”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interchangeably, both terms mean the same thing. 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During today’s discussion, we will be discussing the pros and cons of 8 types of charts. 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[animate]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Pie Chart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Column Graph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Histogram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 Graph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 Chart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 and whiskers Graph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Scatter Plot 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Bubble Chart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the way, all of these charts can be produced using Microsoft Excel. 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48913-6B6E-4373-8112-AD4810EDAD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425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A360A78-D1C9-49B4-B18E-2F30412A9FE9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7E480C4-6FE9-4080-8E4D-084C5DA90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15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A360A78-D1C9-49B4-B18E-2F30412A9FE9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7E480C4-6FE9-4080-8E4D-084C5DA90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57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A360A78-D1C9-49B4-B18E-2F30412A9FE9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7E480C4-6FE9-4080-8E4D-084C5DA90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93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7082" y="6363150"/>
            <a:ext cx="3932959" cy="371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©2015 Metrics Champion Consortium, All rights reserved</a:t>
            </a:r>
          </a:p>
        </p:txBody>
      </p:sp>
      <p:pic>
        <p:nvPicPr>
          <p:cNvPr id="7" name="Picture 6" descr="MCC-Logo.ep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92" y="6098468"/>
            <a:ext cx="1584816" cy="629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718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  <p:sldLayoutId id="214748366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5664" userDrawn="1">
          <p15:clr>
            <a:srgbClr val="F26B43"/>
          </p15:clr>
        </p15:guide>
        <p15:guide id="4" pos="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2.png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11" Type="http://schemas.openxmlformats.org/officeDocument/2006/relationships/chart" Target="../charts/chart8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Types of Visual Displays</a:t>
            </a:r>
          </a:p>
        </p:txBody>
      </p:sp>
      <p:grpSp>
        <p:nvGrpSpPr>
          <p:cNvPr id="3" name="Board"/>
          <p:cNvGrpSpPr/>
          <p:nvPr/>
        </p:nvGrpSpPr>
        <p:grpSpPr>
          <a:xfrm>
            <a:off x="146431" y="145144"/>
            <a:ext cx="8863457" cy="5907313"/>
            <a:chOff x="146431" y="163172"/>
            <a:chExt cx="6655603" cy="4072433"/>
          </a:xfrm>
        </p:grpSpPr>
        <p:pic>
          <p:nvPicPr>
            <p:cNvPr id="4" name="Board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431" y="163172"/>
              <a:ext cx="6655603" cy="4072433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472450" y="499872"/>
              <a:ext cx="6007981" cy="35048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Can be done in Excel"/>
          <p:cNvSpPr/>
          <p:nvPr/>
        </p:nvSpPr>
        <p:spPr>
          <a:xfrm>
            <a:off x="627449" y="5310024"/>
            <a:ext cx="78891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 defTabSz="914400">
              <a:defRPr/>
            </a:pPr>
            <a:r>
              <a:rPr lang="en-US" sz="2000" b="1" dirty="0">
                <a:solidFill>
                  <a:srgbClr val="008000"/>
                </a:solidFill>
              </a:rPr>
              <a:t>All of these charts can be produced using Microsoft Excel. </a:t>
            </a:r>
          </a:p>
        </p:txBody>
      </p:sp>
      <p:sp>
        <p:nvSpPr>
          <p:cNvPr id="7" name="Title Displayed"/>
          <p:cNvSpPr txBox="1"/>
          <p:nvPr/>
        </p:nvSpPr>
        <p:spPr>
          <a:xfrm>
            <a:off x="509045" y="364932"/>
            <a:ext cx="812591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376092"/>
                </a:solidFill>
              </a:rPr>
              <a:t>Types of Visual Displays</a:t>
            </a:r>
          </a:p>
        </p:txBody>
      </p:sp>
      <p:grpSp>
        <p:nvGrpSpPr>
          <p:cNvPr id="8" name="Pie Chart"/>
          <p:cNvGrpSpPr/>
          <p:nvPr/>
        </p:nvGrpSpPr>
        <p:grpSpPr>
          <a:xfrm>
            <a:off x="1103100" y="1132389"/>
            <a:ext cx="1342732" cy="914400"/>
            <a:chOff x="1807972" y="1013121"/>
            <a:chExt cx="1342732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1807972" y="1013121"/>
              <a:ext cx="1342732" cy="9144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0" name="Graphique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867669769"/>
                </p:ext>
              </p:extLst>
            </p:nvPr>
          </p:nvGraphicFramePr>
          <p:xfrm>
            <a:off x="2096596" y="1135994"/>
            <a:ext cx="765485" cy="6686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pSp>
        <p:nvGrpSpPr>
          <p:cNvPr id="11" name="Column Graph"/>
          <p:cNvGrpSpPr/>
          <p:nvPr/>
        </p:nvGrpSpPr>
        <p:grpSpPr>
          <a:xfrm>
            <a:off x="1103100" y="2164377"/>
            <a:ext cx="1342732" cy="914400"/>
            <a:chOff x="319265" y="1944988"/>
            <a:chExt cx="1342732" cy="914400"/>
          </a:xfrm>
        </p:grpSpPr>
        <p:sp>
          <p:nvSpPr>
            <p:cNvPr id="12" name="Rounded Rectangle 11"/>
            <p:cNvSpPr/>
            <p:nvPr/>
          </p:nvSpPr>
          <p:spPr>
            <a:xfrm>
              <a:off x="319265" y="1944988"/>
              <a:ext cx="1342732" cy="9144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3" name="Chart 12"/>
            <p:cNvGraphicFramePr/>
            <p:nvPr>
              <p:extLst>
                <p:ext uri="{D42A27DB-BD31-4B8C-83A1-F6EECF244321}">
                  <p14:modId xmlns:p14="http://schemas.microsoft.com/office/powerpoint/2010/main" val="2412750733"/>
                </p:ext>
              </p:extLst>
            </p:nvPr>
          </p:nvGraphicFramePr>
          <p:xfrm>
            <a:off x="370526" y="2048235"/>
            <a:ext cx="1240211" cy="70790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grpSp>
        <p:nvGrpSpPr>
          <p:cNvPr id="14" name="Histogram"/>
          <p:cNvGrpSpPr/>
          <p:nvPr/>
        </p:nvGrpSpPr>
        <p:grpSpPr>
          <a:xfrm>
            <a:off x="1103100" y="3196365"/>
            <a:ext cx="1342732" cy="914400"/>
            <a:chOff x="319265" y="2996296"/>
            <a:chExt cx="1342732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319265" y="2996296"/>
              <a:ext cx="1342732" cy="9144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6" name="Chart 15"/>
            <p:cNvGraphicFramePr/>
            <p:nvPr>
              <p:extLst>
                <p:ext uri="{D42A27DB-BD31-4B8C-83A1-F6EECF244321}">
                  <p14:modId xmlns:p14="http://schemas.microsoft.com/office/powerpoint/2010/main" val="59845322"/>
                </p:ext>
              </p:extLst>
            </p:nvPr>
          </p:nvGraphicFramePr>
          <p:xfrm>
            <a:off x="396709" y="3097317"/>
            <a:ext cx="1187844" cy="71235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  <p:grpSp>
        <p:nvGrpSpPr>
          <p:cNvPr id="17" name="Line Graph"/>
          <p:cNvGrpSpPr/>
          <p:nvPr/>
        </p:nvGrpSpPr>
        <p:grpSpPr>
          <a:xfrm>
            <a:off x="1103100" y="4228352"/>
            <a:ext cx="1342732" cy="914400"/>
            <a:chOff x="437982" y="4083499"/>
            <a:chExt cx="1342732" cy="914400"/>
          </a:xfrm>
        </p:grpSpPr>
        <p:sp>
          <p:nvSpPr>
            <p:cNvPr id="18" name="Rounded Rectangle 17"/>
            <p:cNvSpPr/>
            <p:nvPr/>
          </p:nvSpPr>
          <p:spPr>
            <a:xfrm>
              <a:off x="437982" y="4083499"/>
              <a:ext cx="1342732" cy="9144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9" name="Chart 18"/>
            <p:cNvGraphicFramePr/>
            <p:nvPr>
              <p:extLst>
                <p:ext uri="{D42A27DB-BD31-4B8C-83A1-F6EECF244321}">
                  <p14:modId xmlns:p14="http://schemas.microsoft.com/office/powerpoint/2010/main" val="3254856390"/>
                </p:ext>
              </p:extLst>
            </p:nvPr>
          </p:nvGraphicFramePr>
          <p:xfrm>
            <a:off x="489243" y="4170860"/>
            <a:ext cx="1235293" cy="72009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</p:grpSp>
      <p:sp>
        <p:nvSpPr>
          <p:cNvPr id="32" name="Pie Chart Text"/>
          <p:cNvSpPr/>
          <p:nvPr/>
        </p:nvSpPr>
        <p:spPr>
          <a:xfrm>
            <a:off x="2894429" y="1399761"/>
            <a:ext cx="1089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Pie Chart</a:t>
            </a:r>
          </a:p>
        </p:txBody>
      </p:sp>
      <p:sp>
        <p:nvSpPr>
          <p:cNvPr id="33" name="Column Graph Text"/>
          <p:cNvSpPr/>
          <p:nvPr/>
        </p:nvSpPr>
        <p:spPr>
          <a:xfrm>
            <a:off x="2894429" y="2438820"/>
            <a:ext cx="16055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Column Graph</a:t>
            </a:r>
          </a:p>
        </p:txBody>
      </p:sp>
      <p:sp>
        <p:nvSpPr>
          <p:cNvPr id="34" name="Histogram Text"/>
          <p:cNvSpPr/>
          <p:nvPr/>
        </p:nvSpPr>
        <p:spPr>
          <a:xfrm>
            <a:off x="2894429" y="3467940"/>
            <a:ext cx="12410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Histogram</a:t>
            </a:r>
          </a:p>
        </p:txBody>
      </p:sp>
      <p:sp>
        <p:nvSpPr>
          <p:cNvPr id="35" name="Line Graph Text"/>
          <p:cNvSpPr/>
          <p:nvPr/>
        </p:nvSpPr>
        <p:spPr>
          <a:xfrm>
            <a:off x="2894429" y="4497061"/>
            <a:ext cx="12624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Line Graph</a:t>
            </a:r>
          </a:p>
        </p:txBody>
      </p:sp>
      <p:sp>
        <p:nvSpPr>
          <p:cNvPr id="36" name="Bar Chart Text"/>
          <p:cNvSpPr/>
          <p:nvPr/>
        </p:nvSpPr>
        <p:spPr>
          <a:xfrm>
            <a:off x="4819080" y="1375653"/>
            <a:ext cx="1118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Bar Chart</a:t>
            </a:r>
          </a:p>
        </p:txBody>
      </p:sp>
      <p:sp>
        <p:nvSpPr>
          <p:cNvPr id="37" name="Box and Whiskers Text"/>
          <p:cNvSpPr/>
          <p:nvPr/>
        </p:nvSpPr>
        <p:spPr>
          <a:xfrm>
            <a:off x="4819080" y="2421408"/>
            <a:ext cx="19870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Box and Whiskers </a:t>
            </a:r>
          </a:p>
        </p:txBody>
      </p:sp>
      <p:sp>
        <p:nvSpPr>
          <p:cNvPr id="38" name="Scatter Plot Text"/>
          <p:cNvSpPr/>
          <p:nvPr/>
        </p:nvSpPr>
        <p:spPr>
          <a:xfrm>
            <a:off x="4819080" y="3457224"/>
            <a:ext cx="13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Scatter Plot</a:t>
            </a:r>
          </a:p>
        </p:txBody>
      </p:sp>
      <p:sp>
        <p:nvSpPr>
          <p:cNvPr id="39" name="Bubble Chart Text"/>
          <p:cNvSpPr/>
          <p:nvPr/>
        </p:nvSpPr>
        <p:spPr>
          <a:xfrm>
            <a:off x="4819080" y="4507992"/>
            <a:ext cx="1477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Bubble Chart</a:t>
            </a:r>
          </a:p>
        </p:txBody>
      </p:sp>
      <p:grpSp>
        <p:nvGrpSpPr>
          <p:cNvPr id="70" name="Bar Chart"/>
          <p:cNvGrpSpPr/>
          <p:nvPr/>
        </p:nvGrpSpPr>
        <p:grpSpPr>
          <a:xfrm>
            <a:off x="6829563" y="1132389"/>
            <a:ext cx="1342732" cy="914400"/>
            <a:chOff x="5229260" y="1448028"/>
            <a:chExt cx="1342732" cy="914400"/>
          </a:xfrm>
        </p:grpSpPr>
        <p:sp>
          <p:nvSpPr>
            <p:cNvPr id="71" name="Rounded Rectangle 70"/>
            <p:cNvSpPr/>
            <p:nvPr/>
          </p:nvSpPr>
          <p:spPr>
            <a:xfrm>
              <a:off x="5229260" y="1448028"/>
              <a:ext cx="1342732" cy="9144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72" name="Chart 71"/>
            <p:cNvGraphicFramePr/>
            <p:nvPr>
              <p:extLst>
                <p:ext uri="{D42A27DB-BD31-4B8C-83A1-F6EECF244321}">
                  <p14:modId xmlns:p14="http://schemas.microsoft.com/office/powerpoint/2010/main" val="1740764142"/>
                </p:ext>
              </p:extLst>
            </p:nvPr>
          </p:nvGraphicFramePr>
          <p:xfrm>
            <a:off x="5302754" y="1543734"/>
            <a:ext cx="1195744" cy="72031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</p:grpSp>
      <p:grpSp>
        <p:nvGrpSpPr>
          <p:cNvPr id="73" name="Box and Whiskers"/>
          <p:cNvGrpSpPr/>
          <p:nvPr/>
        </p:nvGrpSpPr>
        <p:grpSpPr>
          <a:xfrm>
            <a:off x="6829564" y="2164377"/>
            <a:ext cx="1342732" cy="914400"/>
            <a:chOff x="5262976" y="2820128"/>
            <a:chExt cx="1342732" cy="914400"/>
          </a:xfrm>
        </p:grpSpPr>
        <p:sp>
          <p:nvSpPr>
            <p:cNvPr id="74" name="Rounded Rectangle 73"/>
            <p:cNvSpPr/>
            <p:nvPr/>
          </p:nvSpPr>
          <p:spPr>
            <a:xfrm>
              <a:off x="5262976" y="2820128"/>
              <a:ext cx="1342732" cy="9144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75" name="Chart 74"/>
            <p:cNvGraphicFramePr/>
            <p:nvPr>
              <p:extLst>
                <p:ext uri="{D42A27DB-BD31-4B8C-83A1-F6EECF244321}">
                  <p14:modId xmlns:p14="http://schemas.microsoft.com/office/powerpoint/2010/main" val="41299705"/>
                </p:ext>
              </p:extLst>
            </p:nvPr>
          </p:nvGraphicFramePr>
          <p:xfrm>
            <a:off x="5330655" y="2922637"/>
            <a:ext cx="1183910" cy="70938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</p:grpSp>
      <p:grpSp>
        <p:nvGrpSpPr>
          <p:cNvPr id="76" name="Scatter Plot"/>
          <p:cNvGrpSpPr/>
          <p:nvPr/>
        </p:nvGrpSpPr>
        <p:grpSpPr>
          <a:xfrm>
            <a:off x="6829563" y="3196365"/>
            <a:ext cx="1342732" cy="914400"/>
            <a:chOff x="7562921" y="3792686"/>
            <a:chExt cx="1342732" cy="914400"/>
          </a:xfrm>
        </p:grpSpPr>
        <p:sp>
          <p:nvSpPr>
            <p:cNvPr id="77" name="Rounded Rectangle 76"/>
            <p:cNvSpPr/>
            <p:nvPr/>
          </p:nvSpPr>
          <p:spPr>
            <a:xfrm>
              <a:off x="7562921" y="3792686"/>
              <a:ext cx="1342732" cy="9144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78" name="Chart 77"/>
            <p:cNvGraphicFramePr/>
            <p:nvPr>
              <p:extLst>
                <p:ext uri="{D42A27DB-BD31-4B8C-83A1-F6EECF244321}">
                  <p14:modId xmlns:p14="http://schemas.microsoft.com/office/powerpoint/2010/main" val="2494883227"/>
                </p:ext>
              </p:extLst>
            </p:nvPr>
          </p:nvGraphicFramePr>
          <p:xfrm>
            <a:off x="7645610" y="3859655"/>
            <a:ext cx="1139896" cy="78303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0"/>
            </a:graphicData>
          </a:graphic>
        </p:graphicFrame>
      </p:grpSp>
      <p:grpSp>
        <p:nvGrpSpPr>
          <p:cNvPr id="79" name="Bubble Chart"/>
          <p:cNvGrpSpPr/>
          <p:nvPr/>
        </p:nvGrpSpPr>
        <p:grpSpPr>
          <a:xfrm>
            <a:off x="6829563" y="4228352"/>
            <a:ext cx="1342732" cy="914400"/>
            <a:chOff x="7627949" y="4730691"/>
            <a:chExt cx="1342732" cy="914400"/>
          </a:xfrm>
        </p:grpSpPr>
        <p:sp>
          <p:nvSpPr>
            <p:cNvPr id="80" name="Rounded Rectangle 79"/>
            <p:cNvSpPr/>
            <p:nvPr/>
          </p:nvSpPr>
          <p:spPr>
            <a:xfrm>
              <a:off x="7627949" y="4730691"/>
              <a:ext cx="1342732" cy="9144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81" name="Chart 80"/>
            <p:cNvGraphicFramePr/>
            <p:nvPr>
              <p:extLst>
                <p:ext uri="{D42A27DB-BD31-4B8C-83A1-F6EECF244321}">
                  <p14:modId xmlns:p14="http://schemas.microsoft.com/office/powerpoint/2010/main" val="752133863"/>
                </p:ext>
              </p:extLst>
            </p:nvPr>
          </p:nvGraphicFramePr>
          <p:xfrm>
            <a:off x="7663986" y="4810851"/>
            <a:ext cx="1233201" cy="73708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1"/>
            </a:graphicData>
          </a:graphic>
        </p:graphicFrame>
      </p:grpSp>
      <p:sp>
        <p:nvSpPr>
          <p:cNvPr id="87" name="Pie Chart Text"/>
          <p:cNvSpPr/>
          <p:nvPr/>
        </p:nvSpPr>
        <p:spPr>
          <a:xfrm>
            <a:off x="1003897" y="1397739"/>
            <a:ext cx="1089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Pie Chart</a:t>
            </a:r>
          </a:p>
        </p:txBody>
      </p:sp>
      <p:sp>
        <p:nvSpPr>
          <p:cNvPr id="88" name="Column Graph Text"/>
          <p:cNvSpPr/>
          <p:nvPr/>
        </p:nvSpPr>
        <p:spPr>
          <a:xfrm>
            <a:off x="1003897" y="2436798"/>
            <a:ext cx="16055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Column Graph</a:t>
            </a:r>
          </a:p>
        </p:txBody>
      </p:sp>
      <p:sp>
        <p:nvSpPr>
          <p:cNvPr id="89" name="Histogram Text"/>
          <p:cNvSpPr/>
          <p:nvPr/>
        </p:nvSpPr>
        <p:spPr>
          <a:xfrm>
            <a:off x="1003897" y="3465918"/>
            <a:ext cx="12410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Histogram</a:t>
            </a:r>
          </a:p>
        </p:txBody>
      </p:sp>
      <p:sp>
        <p:nvSpPr>
          <p:cNvPr id="90" name="Line Graph Text"/>
          <p:cNvSpPr/>
          <p:nvPr/>
        </p:nvSpPr>
        <p:spPr>
          <a:xfrm>
            <a:off x="1003897" y="4495039"/>
            <a:ext cx="12624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Line Graph</a:t>
            </a:r>
          </a:p>
        </p:txBody>
      </p:sp>
      <p:sp>
        <p:nvSpPr>
          <p:cNvPr id="91" name="Bar Chart Text"/>
          <p:cNvSpPr/>
          <p:nvPr/>
        </p:nvSpPr>
        <p:spPr>
          <a:xfrm>
            <a:off x="6023848" y="1391222"/>
            <a:ext cx="1118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Bar Chart</a:t>
            </a:r>
          </a:p>
        </p:txBody>
      </p:sp>
      <p:sp>
        <p:nvSpPr>
          <p:cNvPr id="92" name="Box and Whiskers Text"/>
          <p:cNvSpPr/>
          <p:nvPr/>
        </p:nvSpPr>
        <p:spPr>
          <a:xfrm>
            <a:off x="6023848" y="2436977"/>
            <a:ext cx="19870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Box and Whiskers </a:t>
            </a:r>
          </a:p>
        </p:txBody>
      </p:sp>
      <p:sp>
        <p:nvSpPr>
          <p:cNvPr id="93" name="Scatter Plot Text"/>
          <p:cNvSpPr/>
          <p:nvPr/>
        </p:nvSpPr>
        <p:spPr>
          <a:xfrm>
            <a:off x="6023848" y="3448079"/>
            <a:ext cx="13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Scatter Plot</a:t>
            </a:r>
          </a:p>
        </p:txBody>
      </p:sp>
      <p:sp>
        <p:nvSpPr>
          <p:cNvPr id="94" name="Bubble Chart Text"/>
          <p:cNvSpPr/>
          <p:nvPr/>
        </p:nvSpPr>
        <p:spPr>
          <a:xfrm>
            <a:off x="6023848" y="4508608"/>
            <a:ext cx="1477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Bubble Chart</a:t>
            </a:r>
          </a:p>
        </p:txBody>
      </p:sp>
    </p:spTree>
    <p:extLst>
      <p:ext uri="{BB962C8B-B14F-4D97-AF65-F5344CB8AC3E}">
        <p14:creationId xmlns:p14="http://schemas.microsoft.com/office/powerpoint/2010/main" val="2811921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96296E-6 L 0.17604 -2.96296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02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07407E-6 L 0.17604 4.07407E-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02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0.17604 1.11111E-6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02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33333E-6 L 0.17708 0.00023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4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6296E-6 L -0.23576 -2.96296E-6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88" y="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07407E-6 L -0.23646 4.07407E-6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23" y="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111E-6 L -0.23576 1.11111E-6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88" y="0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-0.23646 -3.33333E-6 " pathEditMode="relative" rAng="0" ptsTypes="AA">
                                      <p:cBhvr>
                                        <p:cTn id="7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23" y="0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</p:bldLst>
  </p:timing>
</p:sld>
</file>

<file path=ppt/theme/theme1.xml><?xml version="1.0" encoding="utf-8"?>
<a:theme xmlns:a="http://schemas.openxmlformats.org/drawingml/2006/main" name="Office Theme">
  <a:themeElements>
    <a:clrScheme name="MCC Palett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763B7"/>
      </a:accent1>
      <a:accent2>
        <a:srgbClr val="CA9521"/>
      </a:accent2>
      <a:accent3>
        <a:srgbClr val="1FA13E"/>
      </a:accent3>
      <a:accent4>
        <a:srgbClr val="D5772D"/>
      </a:accent4>
      <a:accent5>
        <a:srgbClr val="4472C4"/>
      </a:accent5>
      <a:accent6>
        <a:srgbClr val="70AD47"/>
      </a:accent6>
      <a:hlink>
        <a:srgbClr val="4763B7"/>
      </a:hlink>
      <a:folHlink>
        <a:srgbClr val="954F72"/>
      </a:folHlink>
    </a:clrScheme>
    <a:fontScheme name="MCC Custom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21F7706B-524B-401E-B332-AFE7D663C757}" vid="{A110543A-7F01-4DA9-8C0B-A37A98A5ED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1604_MCC_Visualizations Template</Template>
  <TotalTime>3746</TotalTime>
  <Words>101</Words>
  <Application>Microsoft Office PowerPoint</Application>
  <PresentationFormat>On-screen Show (4:3)</PresentationFormat>
  <Paragraphs>37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Introduction to Types of Visual Displays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laidy viviana garzon garcia</dc:creator>
  <cp:lastModifiedBy>Brainshark</cp:lastModifiedBy>
  <cp:revision>139</cp:revision>
  <dcterms:created xsi:type="dcterms:W3CDTF">2016-04-20T16:17:20Z</dcterms:created>
  <dcterms:modified xsi:type="dcterms:W3CDTF">2016-06-30T18:38:00Z</dcterms:modified>
</cp:coreProperties>
</file>